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4AAC6-2F71-C577-9A4E-3043654C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563" y="2943510"/>
            <a:ext cx="9906000" cy="970979"/>
          </a:xfrm>
        </p:spPr>
        <p:txBody>
          <a:bodyPr>
            <a:normAutofit/>
          </a:bodyPr>
          <a:lstStyle/>
          <a:p>
            <a:pPr algn="ctr"/>
            <a:r>
              <a:rPr lang="en-IN" sz="4000" dirty="0"/>
              <a:t>4. वने, पाणी व ऊर्जा साधन संपत्ती</a:t>
            </a:r>
            <a:endParaRPr lang="en-US" sz="40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1E9E1D1-01DB-FB15-92C7-88FABE38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69947" y="5541835"/>
            <a:ext cx="2443162" cy="970979"/>
          </a:xfrm>
        </p:spPr>
        <p:txBody>
          <a:bodyPr/>
          <a:lstStyle/>
          <a:p>
            <a:pPr algn="ctr"/>
            <a:r>
              <a:rPr lang="mr-IN" dirty="0"/>
              <a:t>प्रा. डामसे एस. के.</a:t>
            </a:r>
          </a:p>
          <a:p>
            <a:pPr algn="ctr"/>
            <a:r>
              <a:rPr lang="mr-IN" dirty="0"/>
              <a:t>वाणिज्य विभाग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243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C9B61-05CE-6741-DD3C-DE73F80E3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वनांच्या ऱ्हासाचे परिणाम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ACDF6-8D5B-84B5-4EDE-89982EC8A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428" y="2514663"/>
            <a:ext cx="9905999" cy="3541714"/>
          </a:xfrm>
        </p:spPr>
        <p:txBody>
          <a:bodyPr/>
          <a:lstStyle/>
          <a:p>
            <a:r>
              <a:rPr lang="en-IN" dirty="0"/>
              <a:t>निर्वणीकरण व जागतिक कार्बन चक्र</a:t>
            </a:r>
          </a:p>
          <a:p>
            <a:r>
              <a:rPr lang="en-IN" dirty="0"/>
              <a:t>निर्वणीकरण व जलचक्र</a:t>
            </a:r>
          </a:p>
          <a:p>
            <a:r>
              <a:rPr lang="en-IN" dirty="0"/>
              <a:t>निर्वणीकरण व जैव विविधता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9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1595C-50D5-33B6-8E25-6B83E9622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वनांचे संवर्धन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566F0-43FF-93F5-BC91-F7B369CF7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वनांची लागवड</a:t>
            </a:r>
          </a:p>
          <a:p>
            <a:r>
              <a:rPr lang="en-IN" dirty="0"/>
              <a:t>लाकूड कापण्याच्या सुधारित पद्धती</a:t>
            </a:r>
          </a:p>
          <a:p>
            <a:r>
              <a:rPr lang="en-IN" dirty="0"/>
              <a:t>वणव्यावर नियंत्रण</a:t>
            </a:r>
          </a:p>
          <a:p>
            <a:r>
              <a:rPr lang="en-IN" dirty="0"/>
              <a:t>उपद्रवी कीटक व रोगांवर नियंत्रण</a:t>
            </a:r>
          </a:p>
          <a:p>
            <a:r>
              <a:rPr lang="en-IN" dirty="0"/>
              <a:t>अपव्यय कमी करणे</a:t>
            </a:r>
          </a:p>
          <a:p>
            <a:r>
              <a:rPr lang="en-IN" dirty="0"/>
              <a:t>पर्यायी वापर</a:t>
            </a:r>
          </a:p>
          <a:p>
            <a:r>
              <a:rPr lang="en-IN" dirty="0"/>
              <a:t>वन क्षेत्रात वाढ</a:t>
            </a:r>
          </a:p>
          <a:p>
            <a:r>
              <a:rPr lang="en-IN" dirty="0"/>
              <a:t>लाकूडतोडी वरील करा मध्ये वाढ करणे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65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21C98-06C5-2716-4C4B-12D4DA20D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89715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7200" i="1" dirty="0"/>
              <a:t>Thank you</a:t>
            </a:r>
            <a:endParaRPr lang="en-IN" sz="7200" i="1" dirty="0"/>
          </a:p>
        </p:txBody>
      </p:sp>
    </p:spTree>
    <p:extLst>
      <p:ext uri="{BB962C8B-B14F-4D97-AF65-F5344CB8AC3E}">
        <p14:creationId xmlns:p14="http://schemas.microsoft.com/office/powerpoint/2010/main" val="84729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7E6E1-12B9-6FC6-1B2C-D72B896D4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वन साधन संपत्ती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6D40C-A9EE-71A9-581B-E6064B98A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Forest हा शब्द लॅटिन ‘Foris’ या लॅटिन शब्दापासून तयार झाला आहे.</a:t>
            </a:r>
            <a:r>
              <a:rPr lang="mr-IN" dirty="0"/>
              <a:t> </a:t>
            </a:r>
            <a:r>
              <a:rPr lang="en-IN" dirty="0" err="1"/>
              <a:t>याचा</a:t>
            </a:r>
            <a:r>
              <a:rPr lang="en-IN" dirty="0"/>
              <a:t> अर्थ गावाच्या सेमी बाहेरील किंवा कुंपणापडी पलीकडील असा होतो.</a:t>
            </a:r>
          </a:p>
          <a:p>
            <a:r>
              <a:rPr lang="en-IN" dirty="0"/>
              <a:t>पडीक व मानवी वस्ती नसलेली अशा जमिनीचाही समावेश होतो.</a:t>
            </a:r>
          </a:p>
          <a:p>
            <a:r>
              <a:rPr lang="en-IN" dirty="0"/>
              <a:t>वनांचे व्यवस्थापन वेगवेगळ्या कारणासाठी केले जाते.</a:t>
            </a:r>
          </a:p>
          <a:p>
            <a:r>
              <a:rPr lang="en-IN" dirty="0"/>
              <a:t>वनांच्या प्रदेशात झाडे झुडपे, वेली इत्यादी या सर्वांचा समावेश होतो.</a:t>
            </a:r>
          </a:p>
          <a:p>
            <a:r>
              <a:rPr lang="en-IN" dirty="0"/>
              <a:t>भारतातील जंगल हा शब्द इंग्रजी भाषेत समाविष्ट झाला आहे व त्याचा अर्थ अनियमित स्वरूपात वाढलेले झाडेझुडपे यांचा समुच्चय.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98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466F1-CDEF-AD04-4B54-EB6E099E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वनांसंबंधी महत्त्वाची माहिती - 2007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144E4-27EE-4B50-8AD9-6F8F90549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/>
              <a:t>जमिनीचे एकूण क्षेत्र ( हजार हेक्टर मध्ये ) – 1,30,63,900</a:t>
            </a:r>
          </a:p>
          <a:p>
            <a:r>
              <a:rPr lang="en-IN" dirty="0"/>
              <a:t>वनाखालील एकूण क्षेत्र ( हजार हेक्टर मध्ये ) – 39,52,,025</a:t>
            </a:r>
          </a:p>
          <a:p>
            <a:r>
              <a:rPr lang="en-IN" dirty="0"/>
              <a:t>वनक्षेत्राची टक्केवारी – 30 %</a:t>
            </a:r>
          </a:p>
          <a:p>
            <a:r>
              <a:rPr lang="en-IN" dirty="0"/>
              <a:t>दरडोई वनक्षेत्र – 0.62 हेक्टर</a:t>
            </a:r>
          </a:p>
          <a:p>
            <a:r>
              <a:rPr lang="en-IN" dirty="0"/>
              <a:t>जगातील 50 टक्क्यांपेक्षा जास्त वनक्षेत्र रशिया (8094 दशलक्ष हेक्टर), ब्राझील (478)</a:t>
            </a:r>
          </a:p>
          <a:p>
            <a:r>
              <a:rPr lang="en-IN" dirty="0"/>
              <a:t>भारतातील वनक्षेत्र 68 दशलक्ष हेक्टर</a:t>
            </a:r>
          </a:p>
          <a:p>
            <a:r>
              <a:rPr lang="en-IN" dirty="0"/>
              <a:t>उत्तर आफ्रिका पश्चिम आशिया व छोट्या बीटांवरील सुमारे 64 देशांमध्ये दहा टक्के पेक्षा कमी वनक्षेत्र आढळते.</a:t>
            </a:r>
          </a:p>
          <a:p>
            <a:r>
              <a:rPr lang="en-IN" dirty="0"/>
              <a:t>47 देशांमध्ये 70% पेक्षा जास्त जमीन वनक्षेत्रांनी व्यापली आहे.</a:t>
            </a:r>
          </a:p>
          <a:p>
            <a:r>
              <a:rPr lang="en-IN" dirty="0"/>
              <a:t>आद्र प्रदेशातील 40% पेक्षा जास्त वने आफ्रिकेच्या उष्णकटिबंध भागात आढळतात</a:t>
            </a:r>
            <a:r>
              <a:rPr lang="mr-IN" dirty="0"/>
              <a:t>.</a:t>
            </a:r>
            <a:endParaRPr lang="en-IN" dirty="0"/>
          </a:p>
          <a:p>
            <a:r>
              <a:rPr lang="mr-IN" dirty="0"/>
              <a:t>आद्र</a:t>
            </a:r>
            <a:r>
              <a:rPr lang="en-IN" dirty="0"/>
              <a:t> प्रदेशातील </a:t>
            </a:r>
            <a:r>
              <a:rPr lang="mr-IN" dirty="0"/>
              <a:t>वनांपैकी</a:t>
            </a:r>
            <a:r>
              <a:rPr lang="en-IN" dirty="0"/>
              <a:t> 37% वने आशियामध्ये आहेत.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51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6281-0B74-7E49-B7F5-3F92A8255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वनांचे प्रत्यक्ष उपयोग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E8734-2226-671B-0549-E391B3CB3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428" y="2423223"/>
            <a:ext cx="9905999" cy="3541714"/>
          </a:xfrm>
        </p:spPr>
        <p:txBody>
          <a:bodyPr/>
          <a:lstStyle/>
          <a:p>
            <a:r>
              <a:rPr lang="en-IN" sz="2000" dirty="0"/>
              <a:t>परिस्थितीकीय संतुलन</a:t>
            </a:r>
          </a:p>
          <a:p>
            <a:r>
              <a:rPr lang="en-IN" sz="2000" dirty="0"/>
              <a:t>अन्न</a:t>
            </a:r>
          </a:p>
          <a:p>
            <a:r>
              <a:rPr lang="en-IN" sz="2000" dirty="0"/>
              <a:t>इंधन</a:t>
            </a:r>
          </a:p>
          <a:p>
            <a:r>
              <a:rPr lang="en-IN" sz="2000" dirty="0"/>
              <a:t>वन उत्पादने</a:t>
            </a:r>
          </a:p>
          <a:p>
            <a:r>
              <a:rPr lang="en-IN" sz="2000" dirty="0"/>
              <a:t>औषधे</a:t>
            </a:r>
          </a:p>
          <a:p>
            <a:r>
              <a:rPr lang="en-IN" sz="2000" dirty="0"/>
              <a:t>कच्चा माल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57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C46CD-A73E-1C1D-CBDA-75CD6EFFD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वनांचे अप्रत्यक्ष उपयोग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71161-AF1B-BF73-231D-0EA5665D4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बाष्प श्वसनाच्या प्रक्रियेत झाडांवर पाण्याची वाफ बाहेर टाकली जाते त्यामुळे वातावरणात तापमान कमी होते गारवा असतो.</a:t>
            </a:r>
          </a:p>
          <a:p>
            <a:r>
              <a:rPr lang="en-IN" dirty="0"/>
              <a:t>झाडांची मुळे मातीचे कण घट्ट धरून ठेवतात त्यामुळे जमिनीची धूप कमी होते व मातीच्या संवर्धनात मदत होते.</a:t>
            </a:r>
          </a:p>
          <a:p>
            <a:r>
              <a:rPr lang="en-IN" dirty="0"/>
              <a:t>झाडांमुळे जमिनीवरून वाहून जाणाऱ्या पाण्याला अडथळा निर्माण होतो त्यामुळे अधिक पाणी जमिनीत मुरते व भूमिगत पाण्याच्या साठ्यात वाढ होते.</a:t>
            </a:r>
          </a:p>
          <a:p>
            <a:r>
              <a:rPr lang="en-IN" dirty="0"/>
              <a:t>झाडाची पाणी कुजून मातीत मिसळतात त्यामुळे मातीच्या सुपीकतेत वाढ होते.</a:t>
            </a:r>
          </a:p>
          <a:p>
            <a:r>
              <a:rPr lang="en-IN" dirty="0"/>
              <a:t>वनांमुळे वन प्राण्यांना पक्षांना असे मिळतो.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72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0B9D1-BBFA-FAB3-C8AB-5832070D5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वनांचे वितरण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1B40B-8B99-3067-D17A-B6676EAC0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उष्णकटिबंधीय कठीण वृक्षाची वने</a:t>
            </a:r>
          </a:p>
          <a:p>
            <a:r>
              <a:rPr lang="en-IN" dirty="0"/>
              <a:t>( विषववृत्त 00 ते 300 उत्तर व दक्षिण अक्षवृत्ते )</a:t>
            </a:r>
          </a:p>
          <a:p>
            <a:r>
              <a:rPr lang="en-IN" dirty="0"/>
              <a:t>मध्य कटिबंधीय किंवा समशीतोष्ण कटिबंधीय कठीण लाकडाची वने</a:t>
            </a:r>
          </a:p>
          <a:p>
            <a:r>
              <a:rPr lang="en-IN" dirty="0"/>
              <a:t>( 30 ते 45 सेल्सिअस उत्तर व दक्षिण अक्षवृत्ते ) </a:t>
            </a:r>
          </a:p>
          <a:p>
            <a:r>
              <a:rPr lang="en-IN" dirty="0"/>
              <a:t>मध्य कटिबंधीय मृदू लाकडाची वने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79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72DF3-89E6-F30A-8BCB-3CFA418F2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उष्ण कटिबंधीय कठीण लाकडाची वने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E16B3-1BBD-F4AD-A1FE-FF01E4289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आद्र विषुववृत्तीय वने</a:t>
            </a:r>
          </a:p>
          <a:p>
            <a:r>
              <a:rPr lang="en-IN" dirty="0"/>
              <a:t>मान्सूनच्या प्रदेशातील वने/मोसमी वने</a:t>
            </a:r>
          </a:p>
          <a:p>
            <a:r>
              <a:rPr lang="en-IN" dirty="0"/>
              <a:t>समशीतोष्ण कटिबंधीय कठीण लाकडाची वने</a:t>
            </a:r>
          </a:p>
          <a:p>
            <a:r>
              <a:rPr lang="en-IN" dirty="0"/>
              <a:t>समशीतोष्ण कटिबंधीय मृदू लाकडाची वने किंवा तैगा प्रदेशातील वने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624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72392-0176-003F-FDAE-5C815ED4D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समशीतोष्ण कटिबंधीय लाकूडतोडीचा विकास होण्याची कारणे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E4827-2A6B-2157-1924-78D5FFC00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423223"/>
            <a:ext cx="9905999" cy="3541714"/>
          </a:xfrm>
        </p:spPr>
        <p:txBody>
          <a:bodyPr>
            <a:normAutofit/>
          </a:bodyPr>
          <a:lstStyle/>
          <a:p>
            <a:r>
              <a:rPr lang="en-IN" sz="2000" dirty="0"/>
              <a:t>वनातील पर्यावरण</a:t>
            </a:r>
          </a:p>
          <a:p>
            <a:r>
              <a:rPr lang="en-IN" sz="2000" dirty="0"/>
              <a:t>ठराविक प्रकारची झाडे</a:t>
            </a:r>
          </a:p>
          <a:p>
            <a:r>
              <a:rPr lang="en-IN" sz="2000" dirty="0"/>
              <a:t>यांत्रिकीकरण</a:t>
            </a:r>
          </a:p>
          <a:p>
            <a:r>
              <a:rPr lang="en-IN" sz="2000" dirty="0"/>
              <a:t>लाकडाची मागणी</a:t>
            </a:r>
          </a:p>
          <a:p>
            <a:r>
              <a:rPr lang="en-IN" sz="2000" dirty="0"/>
              <a:t>वाहतूक</a:t>
            </a:r>
          </a:p>
          <a:p>
            <a:r>
              <a:rPr lang="en-IN" sz="2000" dirty="0"/>
              <a:t>बाजारपेठेची उपलब्धता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1864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8C812-40D9-DD5D-67A3-1D74BE1C8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निर्वणीकरण/ वनांचा ऱ्हास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4E347-770C-CFB6-7EF5-173231E1B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* निर्वणीकरणाला कारणीभूत असणारे घटक</a:t>
            </a:r>
          </a:p>
          <a:p>
            <a:r>
              <a:rPr lang="en-IN" dirty="0"/>
              <a:t>शेतीचा विस्तार</a:t>
            </a:r>
          </a:p>
          <a:p>
            <a:r>
              <a:rPr lang="en-IN" dirty="0"/>
              <a:t>पशुपालन</a:t>
            </a:r>
          </a:p>
          <a:p>
            <a:r>
              <a:rPr lang="en-IN" dirty="0"/>
              <a:t>लाकूडतोड</a:t>
            </a:r>
          </a:p>
          <a:p>
            <a:r>
              <a:rPr lang="en-IN" dirty="0"/>
              <a:t>सरकारी धोरण</a:t>
            </a:r>
          </a:p>
          <a:p>
            <a:r>
              <a:rPr lang="en-IN" dirty="0"/>
              <a:t>विकास प्रकल्प</a:t>
            </a:r>
          </a:p>
          <a:p>
            <a:r>
              <a:rPr lang="en-IN" dirty="0"/>
              <a:t>प्रदूषण</a:t>
            </a:r>
          </a:p>
          <a:p>
            <a:r>
              <a:rPr lang="en-IN" dirty="0"/>
              <a:t>वनवे</a:t>
            </a:r>
          </a:p>
          <a:p>
            <a:r>
              <a:rPr lang="en-IN" dirty="0"/>
              <a:t>कीटकांचा प्रादुर्भाव व रोग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543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441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Tw Cen MT</vt:lpstr>
      <vt:lpstr>Circuit</vt:lpstr>
      <vt:lpstr>4. वने, पाणी व ऊर्जा साधन संपत्ती</vt:lpstr>
      <vt:lpstr>वन साधन संपत्ती</vt:lpstr>
      <vt:lpstr>वनांसंबंधी महत्त्वाची माहिती - 2007</vt:lpstr>
      <vt:lpstr>वनांचे प्रत्यक्ष उपयोग</vt:lpstr>
      <vt:lpstr>वनांचे अप्रत्यक्ष उपयोग</vt:lpstr>
      <vt:lpstr>वनांचे वितरण</vt:lpstr>
      <vt:lpstr>उष्ण कटिबंधीय कठीण लाकडाची वने</vt:lpstr>
      <vt:lpstr>समशीतोष्ण कटिबंधीय लाकूडतोडीचा विकास होण्याची कारणे</vt:lpstr>
      <vt:lpstr>निर्वणीकरण/ वनांचा ऱ्हास</vt:lpstr>
      <vt:lpstr>वनांच्या ऱ्हासाचे परिणाम</vt:lpstr>
      <vt:lpstr>वनांचे संवर्धन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वने, पाणी व ऊर्जा साधन संपत्ती</dc:title>
  <dc:creator>917276736616</dc:creator>
  <cp:lastModifiedBy>ASCC MOKHADA</cp:lastModifiedBy>
  <cp:revision>14</cp:revision>
  <dcterms:created xsi:type="dcterms:W3CDTF">2022-12-01T15:56:26Z</dcterms:created>
  <dcterms:modified xsi:type="dcterms:W3CDTF">2023-01-02T10:46:30Z</dcterms:modified>
</cp:coreProperties>
</file>